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7" r:id="rId7"/>
    <p:sldId id="265" r:id="rId8"/>
    <p:sldId id="263" r:id="rId9"/>
    <p:sldId id="261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4E231-DEDE-4CB0-A120-C0D8E0443AC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EA56A-339E-40AD-A35F-F3AAD13C7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4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EA56A-339E-40AD-A35F-F3AAD13C72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51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it addresses the problem</a:t>
            </a:r>
          </a:p>
          <a:p>
            <a:r>
              <a:rPr lang="en-GB"/>
              <a:t>Target demographic</a:t>
            </a:r>
          </a:p>
          <a:p>
            <a:r>
              <a:rPr lang="en-GB"/>
              <a:t>Stakeholders</a:t>
            </a:r>
          </a:p>
          <a:p>
            <a:r>
              <a:rPr lang="en-GB"/>
              <a:t>The solution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EA56A-339E-40AD-A35F-F3AAD13C72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8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EA56A-339E-40AD-A35F-F3AAD13C72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51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EA56A-339E-40AD-A35F-F3AAD13C72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73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4BC0-B59A-00F2-231C-B56403127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44609-B64B-1DEC-D5C9-6FBD31932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5812-0CBF-003D-1DE6-6A93AAAC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3240-00FF-A7EC-ADB2-86043498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DBF9-1823-3CF3-90BA-D0E1F4EF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5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54C5-342E-5FB3-98A6-EC7B577B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E7F4D-8163-2B9E-9518-02A1950C1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D8B90-9B67-CE7B-8B3B-F60FD1CA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8D661-41E6-0AC8-F3E4-F6EA914E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57B28-B894-CB5C-1196-F3A1EBE0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8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B4DD3-6050-F87E-4B0F-E792F93BF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00DE0-85BB-8A70-8B18-7E52E150C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4044C-D4C8-EC06-EBA8-18B59183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4645-DD90-A106-9524-972F829C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E26FC-2CC5-C2DC-2BB4-A34F11A4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7A30-0A3F-A0D3-E5AB-8F75985E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59F6-5E56-AC58-E254-CE5DFD5F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1EE0-9752-83E4-0713-20BBF0EE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875C-6A35-8D26-7052-465940B7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AB66A-34E3-6D85-B43C-CCDF49B3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8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5CB7-0511-AD65-A077-22BA04A6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72520-FFAF-BE54-BC30-C65C42DDA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D513-7FEC-BE24-9679-19C0808E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634E5-A5F6-A160-49E6-F0CD9191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E074B-6331-7B8F-8A96-0EC33794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7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EF91-7569-A00D-7C12-D0D7861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7F0C7-CDE8-F492-5141-FD59CDDE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39F36-74BC-0B55-64ED-DD0710478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ABC58-29C1-38C6-B8A0-CC6970A6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91F03-DB76-F07B-1DD9-A53F0CA3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088A1-1DFD-F709-1872-1BA01FDA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14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2BD0-945F-52E3-F53A-F6975E14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E0CBE-13AB-EB08-EEAD-1CA3958CC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AC871-0B94-9FB0-BA1E-125C89EF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1AB30-74EF-2E1C-9BF9-32740AB75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6F104-00A8-713A-779B-7DCA7B464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4866E-A3C1-73C7-2695-45E65E77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B6C5C-F480-BDB8-E8EC-ED240D8D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D1466-45A7-6967-1AD3-8B7890E1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26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8D89-5D7D-7111-8D0A-38EBB76D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BF4EE-0768-D2A6-40E6-12FABAAA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67C54-1EA4-2C8E-34EF-3403289A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424A-3565-343D-221E-36692BA3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28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4EFBE-3E1F-229B-5C08-ECE22E2A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B3E45-CB57-98CF-6AA8-A04FADBB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6EFFC-0D84-05E3-078E-A0201E7F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0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3773-A51C-F765-C3C6-A46507DD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B4938-DECB-BB36-73C4-B789C9C1C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480A5-C04D-5091-739F-844272996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FD925-5817-64F7-EF1C-0FF5888C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CA330-EBF0-D79F-CEAD-F171F939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63EA2-F585-FD9E-18BC-364399FD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7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12BE-65AC-9D0B-1597-E6139E03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B4105-F43F-4702-FBBB-A0163E2FF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714F0-61A3-FA89-B2AA-0E9CEAA54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A85FD-4561-9F84-32F0-9054822E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4DBF5-B727-98A3-9D8F-FD79A9EC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BF3CD-AF54-9EE7-5F47-1F7682B3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8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0097A-E4B8-B557-063C-849ACFF9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69472-4AEE-413C-48F0-17397D13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D75BC-92DC-66AF-2C71-15D937392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C49C4-D633-45FA-ADF1-EB3115841780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DFDB-24AC-6D9B-154C-004D26F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18ADF-6C88-D9C6-1531-7F0168B91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95F68-5AD4-40BA-90FD-09A32CCEC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7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A255D-3BD5-86E2-80BB-705D883E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60" y="0"/>
            <a:ext cx="6482280" cy="5673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AA2C94-4858-C8B8-5DD4-F9F67DB2D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6090" y="5063690"/>
            <a:ext cx="4699819" cy="1219046"/>
          </a:xfrm>
        </p:spPr>
        <p:txBody>
          <a:bodyPr/>
          <a:lstStyle/>
          <a:p>
            <a:r>
              <a:rPr lang="en-GB" err="1">
                <a:latin typeface="Academico" panose="02040603050705020304" pitchFamily="18" charset="0"/>
              </a:rPr>
              <a:t>Buzy</a:t>
            </a:r>
            <a:r>
              <a:rPr lang="en-GB">
                <a:latin typeface="Academico" panose="02040603050705020304" pitchFamily="18" charset="0"/>
              </a:rPr>
              <a:t> Beez</a:t>
            </a:r>
          </a:p>
        </p:txBody>
      </p:sp>
    </p:spTree>
    <p:extLst>
      <p:ext uri="{BB962C8B-B14F-4D97-AF65-F5344CB8AC3E}">
        <p14:creationId xmlns:p14="http://schemas.microsoft.com/office/powerpoint/2010/main" val="182169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0131F-B95B-43A2-C836-6CED64C0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Journal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5CFC0-4A18-25D8-E5CB-4C6F419C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330" y="736370"/>
            <a:ext cx="2625187" cy="5385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C5E53-3B04-6999-2615-5AAA0FC6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37" y="736370"/>
            <a:ext cx="2584926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6684-D2DA-C0A3-B661-B53B23EB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994" y="445990"/>
            <a:ext cx="2000534" cy="1325563"/>
          </a:xfrm>
        </p:spPr>
        <p:txBody>
          <a:bodyPr/>
          <a:lstStyle/>
          <a:p>
            <a:r>
              <a:rPr lang="en-GB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4E6B-2C0F-C726-DB0C-A2FDCD3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828" y="2124051"/>
            <a:ext cx="7432343" cy="2609897"/>
          </a:xfrm>
        </p:spPr>
        <p:txBody>
          <a:bodyPr/>
          <a:lstStyle/>
          <a:p>
            <a:r>
              <a:rPr lang="en-GB"/>
              <a:t>More accessibility</a:t>
            </a:r>
          </a:p>
          <a:p>
            <a:r>
              <a:rPr lang="en-GB"/>
              <a:t>Database from schools</a:t>
            </a:r>
          </a:p>
          <a:p>
            <a:r>
              <a:rPr lang="en-GB"/>
              <a:t>Personal accounts</a:t>
            </a:r>
          </a:p>
          <a:p>
            <a:r>
              <a:rPr lang="en-GB"/>
              <a:t>Widgets</a:t>
            </a:r>
          </a:p>
          <a:p>
            <a:r>
              <a:rPr lang="en-GB"/>
              <a:t>Partner with companies/schools/universities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19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23E1-B93E-D394-A254-BB52A1DD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latin typeface="Academico" panose="02040603050705020304" pitchFamily="18" charset="0"/>
              </a:rPr>
              <a:t>Opportunity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D828C-FF8D-0AD8-AAC8-B16EB83A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5718"/>
            <a:ext cx="10515600" cy="2323294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>
                <a:effectLst/>
              </a:rPr>
              <a:t>Given that many students struggle to balance extra-curriculars, how might we help 14-18 year-olds who are high-achieving and pressured by parents and peers to effectively choose which extra-curriculars to do in order to live more joyous lives. </a:t>
            </a:r>
          </a:p>
        </p:txBody>
      </p:sp>
    </p:spTree>
    <p:extLst>
      <p:ext uri="{BB962C8B-B14F-4D97-AF65-F5344CB8AC3E}">
        <p14:creationId xmlns:p14="http://schemas.microsoft.com/office/powerpoint/2010/main" val="97574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276B7-A392-84FF-0466-A6667AD6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Design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paper&#10;&#10;Description automatically generated">
            <a:extLst>
              <a:ext uri="{FF2B5EF4-FFF2-40B4-BE49-F238E27FC236}">
                <a16:creationId xmlns:a16="http://schemas.microsoft.com/office/drawing/2014/main" id="{DEE48B86-382A-94B7-8378-B332CD88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86" y="2619784"/>
            <a:ext cx="2511028" cy="3600041"/>
          </a:xfrm>
          <a:prstGeom prst="rect">
            <a:avLst/>
          </a:prstGeom>
        </p:spPr>
      </p:pic>
      <p:pic>
        <p:nvPicPr>
          <p:cNvPr id="8" name="Picture 7" descr="A screenshot of a journal&#10;&#10;Description automatically generated">
            <a:extLst>
              <a:ext uri="{FF2B5EF4-FFF2-40B4-BE49-F238E27FC236}">
                <a16:creationId xmlns:a16="http://schemas.microsoft.com/office/drawing/2014/main" id="{EFB37A25-7DFB-CEAF-C908-2D6168B9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83" y="2619784"/>
            <a:ext cx="3042033" cy="3600041"/>
          </a:xfrm>
          <a:prstGeom prst="rect">
            <a:avLst/>
          </a:prstGeom>
        </p:spPr>
      </p:pic>
      <p:pic>
        <p:nvPicPr>
          <p:cNvPr id="4" name="Picture 3" descr="A drawing of a bee&#10;&#10;Description automatically generated">
            <a:extLst>
              <a:ext uri="{FF2B5EF4-FFF2-40B4-BE49-F238E27FC236}">
                <a16:creationId xmlns:a16="http://schemas.microsoft.com/office/drawing/2014/main" id="{731DADAA-4D1B-3650-4170-E5EF23E1E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81" y="2619784"/>
            <a:ext cx="3384038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D21D-51AE-232F-A4AD-DDCC7E1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cademico" panose="02040603050705020304" pitchFamily="18" charset="0"/>
              </a:rPr>
              <a:t>Research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7A9867-ED5E-FC82-CB97-2FFB9779F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60098"/>
              </p:ext>
            </p:extLst>
          </p:nvPr>
        </p:nvGraphicFramePr>
        <p:xfrm>
          <a:off x="2074607" y="3662517"/>
          <a:ext cx="7369258" cy="2598840"/>
        </p:xfrm>
        <a:graphic>
          <a:graphicData uri="http://schemas.openxmlformats.org/drawingml/2006/table">
            <a:tbl>
              <a:tblPr/>
              <a:tblGrid>
                <a:gridCol w="1451863">
                  <a:extLst>
                    <a:ext uri="{9D8B030D-6E8A-4147-A177-3AD203B41FA5}">
                      <a16:colId xmlns:a16="http://schemas.microsoft.com/office/drawing/2014/main" val="2294770582"/>
                    </a:ext>
                  </a:extLst>
                </a:gridCol>
                <a:gridCol w="685345">
                  <a:extLst>
                    <a:ext uri="{9D8B030D-6E8A-4147-A177-3AD203B41FA5}">
                      <a16:colId xmlns:a16="http://schemas.microsoft.com/office/drawing/2014/main" val="1016227964"/>
                    </a:ext>
                  </a:extLst>
                </a:gridCol>
                <a:gridCol w="1009009">
                  <a:extLst>
                    <a:ext uri="{9D8B030D-6E8A-4147-A177-3AD203B41FA5}">
                      <a16:colId xmlns:a16="http://schemas.microsoft.com/office/drawing/2014/main" val="1167158304"/>
                    </a:ext>
                  </a:extLst>
                </a:gridCol>
                <a:gridCol w="1341920">
                  <a:extLst>
                    <a:ext uri="{9D8B030D-6E8A-4147-A177-3AD203B41FA5}">
                      <a16:colId xmlns:a16="http://schemas.microsoft.com/office/drawing/2014/main" val="1408352793"/>
                    </a:ext>
                  </a:extLst>
                </a:gridCol>
                <a:gridCol w="1062439">
                  <a:extLst>
                    <a:ext uri="{9D8B030D-6E8A-4147-A177-3AD203B41FA5}">
                      <a16:colId xmlns:a16="http://schemas.microsoft.com/office/drawing/2014/main" val="142815920"/>
                    </a:ext>
                  </a:extLst>
                </a:gridCol>
                <a:gridCol w="1304930">
                  <a:extLst>
                    <a:ext uri="{9D8B030D-6E8A-4147-A177-3AD203B41FA5}">
                      <a16:colId xmlns:a16="http://schemas.microsoft.com/office/drawing/2014/main" val="612228256"/>
                    </a:ext>
                  </a:extLst>
                </a:gridCol>
                <a:gridCol w="513752">
                  <a:extLst>
                    <a:ext uri="{9D8B030D-6E8A-4147-A177-3AD203B41FA5}">
                      <a16:colId xmlns:a16="http://schemas.microsoft.com/office/drawing/2014/main" val="484211441"/>
                    </a:ext>
                  </a:extLst>
                </a:gridCol>
              </a:tblGrid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free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For students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Planner/organiser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Choose clubs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Speak to advisors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133505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Our app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560384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Extracurriculars.org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384928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Crimson Education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390456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Clipboard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58749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ActivityHub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7913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MyStudentLife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671386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Bookitit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125491"/>
                  </a:ext>
                </a:extLst>
              </a:tr>
              <a:tr h="288760"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Trello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/>
                      <a:r>
                        <a:rPr lang="en-GB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9389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3A00D52-1A05-977A-2A16-73607D1F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1" y="478656"/>
            <a:ext cx="5896897" cy="28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E4506E-6A0E-49A0-BC31-8CADBFF3E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AEE"/>
          </a:solidFill>
          <a:ln>
            <a:solidFill>
              <a:srgbClr val="FCF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7BD16-E27B-AED9-05CC-051FCC3C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Teamwork and collaboration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93EE0D-4CEF-F207-692D-591A5AA2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54" y="2039856"/>
            <a:ext cx="7561262" cy="325134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238E7B-758F-D019-2D53-61DBB8BFF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8185" y="1382644"/>
            <a:ext cx="3411601" cy="226184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6A1F7B-58A8-9469-2E29-06F22A9C4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639" y="4153772"/>
            <a:ext cx="3123507" cy="226304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77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C37A-A0C1-8B2B-8FD8-50E7266E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5416"/>
            <a:ext cx="6496665" cy="1325563"/>
          </a:xfrm>
        </p:spPr>
        <p:txBody>
          <a:bodyPr/>
          <a:lstStyle/>
          <a:p>
            <a:r>
              <a:rPr lang="en-US"/>
              <a:t>Home and Login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5793D-594C-335E-3E13-3B833AD3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088" y="400364"/>
            <a:ext cx="2898530" cy="6115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82259-FD23-C55C-6E46-855D68C3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38" y="400364"/>
            <a:ext cx="2923211" cy="6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6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32BED-C382-0764-F88C-7D62FDB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GB" sz="4000">
                <a:latin typeface="Academico" panose="02040603050705020304" pitchFamily="18" charset="0"/>
              </a:rPr>
              <a:t>Calendar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724A2-5400-7379-46CC-C3799D3CD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r="1113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40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D9E1-496B-BD4C-FB13-9423056A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04" y="2766218"/>
            <a:ext cx="10515600" cy="1325563"/>
          </a:xfrm>
        </p:spPr>
        <p:txBody>
          <a:bodyPr/>
          <a:lstStyle/>
          <a:p>
            <a:r>
              <a:rPr lang="en-GB">
                <a:latin typeface="Academico" panose="02040603050705020304" pitchFamily="18" charset="0"/>
              </a:rPr>
              <a:t>Suggestions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B85CC-1ECA-9CA8-8D24-D9A3F32B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02" y="0"/>
            <a:ext cx="514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707C-3564-D42A-ED8A-DA25E827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85" y="2564039"/>
            <a:ext cx="10515600" cy="1325563"/>
          </a:xfrm>
        </p:spPr>
        <p:txBody>
          <a:bodyPr/>
          <a:lstStyle/>
          <a:p>
            <a:r>
              <a:rPr lang="en-GB">
                <a:latin typeface="Academico"/>
              </a:rPr>
              <a:t>Ranking</a:t>
            </a:r>
            <a:endParaRPr lang="en-GB">
              <a:latin typeface="Academico" panose="020406030507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080B2-2F3F-ED46-49EE-60DA4AEF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15" y="634259"/>
            <a:ext cx="2677673" cy="55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6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160</Words>
  <Application>Microsoft Office PowerPoint</Application>
  <PresentationFormat>Widescreen</PresentationFormat>
  <Paragraphs>88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Academico</vt:lpstr>
      <vt:lpstr>Aptos</vt:lpstr>
      <vt:lpstr>Aptos Display</vt:lpstr>
      <vt:lpstr>Arial</vt:lpstr>
      <vt:lpstr>Calibri</vt:lpstr>
      <vt:lpstr>Office Theme</vt:lpstr>
      <vt:lpstr>Buzy Beez</vt:lpstr>
      <vt:lpstr>Opportunity Statement</vt:lpstr>
      <vt:lpstr>Design</vt:lpstr>
      <vt:lpstr>Research</vt:lpstr>
      <vt:lpstr>Teamwork and collaboration</vt:lpstr>
      <vt:lpstr>Home and Login Screen</vt:lpstr>
      <vt:lpstr>Calendar</vt:lpstr>
      <vt:lpstr>Suggestions</vt:lpstr>
      <vt:lpstr>Ranking</vt:lpstr>
      <vt:lpstr>Journal Screens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Lynn Hu</dc:creator>
  <cp:lastModifiedBy>Lynn Hu</cp:lastModifiedBy>
  <cp:revision>3</cp:revision>
  <dcterms:created xsi:type="dcterms:W3CDTF">2024-11-21T10:13:53Z</dcterms:created>
  <dcterms:modified xsi:type="dcterms:W3CDTF">2025-12-10T12:13:41Z</dcterms:modified>
</cp:coreProperties>
</file>